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media/image1.png" ContentType="image/png"/>
  <Override PartName="/ppt/media/image9.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 name="PlaceHolder 2"/>
          <p:cNvSpPr>
            <a:spLocks noGrp="1"/>
          </p:cNvSpPr>
          <p:nvPr>
            <p:ph type="body"/>
          </p:nvPr>
        </p:nvSpPr>
        <p:spPr>
          <a:xfrm>
            <a:off x="311760" y="115236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7" name="PlaceHolder 3"/>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5"/>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 name="PlaceHolder 2"/>
          <p:cNvSpPr>
            <a:spLocks noGrp="1"/>
          </p:cNvSpPr>
          <p:nvPr>
            <p:ph type="body"/>
          </p:nvPr>
        </p:nvSpPr>
        <p:spPr>
          <a:xfrm>
            <a:off x="31176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3"/>
          <p:cNvSpPr>
            <a:spLocks noGrp="1"/>
          </p:cNvSpPr>
          <p:nvPr>
            <p:ph type="body"/>
          </p:nvPr>
        </p:nvSpPr>
        <p:spPr>
          <a:xfrm>
            <a:off x="319248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4"/>
          <p:cNvSpPr>
            <a:spLocks noGrp="1"/>
          </p:cNvSpPr>
          <p:nvPr>
            <p:ph type="body"/>
          </p:nvPr>
        </p:nvSpPr>
        <p:spPr>
          <a:xfrm>
            <a:off x="607320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5"/>
          <p:cNvSpPr>
            <a:spLocks noGrp="1"/>
          </p:cNvSpPr>
          <p:nvPr>
            <p:ph type="body"/>
          </p:nvPr>
        </p:nvSpPr>
        <p:spPr>
          <a:xfrm>
            <a:off x="31176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6"/>
          <p:cNvSpPr>
            <a:spLocks noGrp="1"/>
          </p:cNvSpPr>
          <p:nvPr>
            <p:ph type="body"/>
          </p:nvPr>
        </p:nvSpPr>
        <p:spPr>
          <a:xfrm>
            <a:off x="319248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7"/>
          <p:cNvSpPr>
            <a:spLocks noGrp="1"/>
          </p:cNvSpPr>
          <p:nvPr>
            <p:ph type="body"/>
          </p:nvPr>
        </p:nvSpPr>
        <p:spPr>
          <a:xfrm>
            <a:off x="607320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type="subTitle"/>
          </p:nvPr>
        </p:nvSpPr>
        <p:spPr>
          <a:xfrm>
            <a:off x="311760" y="1152360"/>
            <a:ext cx="8520120" cy="3416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7" name="PlaceHolder 2"/>
          <p:cNvSpPr>
            <a:spLocks noGrp="1"/>
          </p:cNvSpPr>
          <p:nvPr>
            <p:ph type="body"/>
          </p:nvPr>
        </p:nvSpPr>
        <p:spPr>
          <a:xfrm>
            <a:off x="311760" y="1152360"/>
            <a:ext cx="852012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50"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 name="PlaceHolder 2"/>
          <p:cNvSpPr>
            <a:spLocks noGrp="1"/>
          </p:cNvSpPr>
          <p:nvPr>
            <p:ph type="subTitle"/>
          </p:nvPr>
        </p:nvSpPr>
        <p:spPr>
          <a:xfrm>
            <a:off x="311760" y="1152360"/>
            <a:ext cx="8520120" cy="3416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2"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4"/>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 name="PlaceHolder 2"/>
          <p:cNvSpPr>
            <a:spLocks noGrp="1"/>
          </p:cNvSpPr>
          <p:nvPr>
            <p:ph type="body"/>
          </p:nvPr>
        </p:nvSpPr>
        <p:spPr>
          <a:xfrm>
            <a:off x="311760" y="115236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3"/>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5"/>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4" name="PlaceHolder 2"/>
          <p:cNvSpPr>
            <a:spLocks noGrp="1"/>
          </p:cNvSpPr>
          <p:nvPr>
            <p:ph type="body"/>
          </p:nvPr>
        </p:nvSpPr>
        <p:spPr>
          <a:xfrm>
            <a:off x="31176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3"/>
          <p:cNvSpPr>
            <a:spLocks noGrp="1"/>
          </p:cNvSpPr>
          <p:nvPr>
            <p:ph type="body"/>
          </p:nvPr>
        </p:nvSpPr>
        <p:spPr>
          <a:xfrm>
            <a:off x="319248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4"/>
          <p:cNvSpPr>
            <a:spLocks noGrp="1"/>
          </p:cNvSpPr>
          <p:nvPr>
            <p:ph type="body"/>
          </p:nvPr>
        </p:nvSpPr>
        <p:spPr>
          <a:xfrm>
            <a:off x="607320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5"/>
          <p:cNvSpPr>
            <a:spLocks noGrp="1"/>
          </p:cNvSpPr>
          <p:nvPr>
            <p:ph type="body"/>
          </p:nvPr>
        </p:nvSpPr>
        <p:spPr>
          <a:xfrm>
            <a:off x="31176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6"/>
          <p:cNvSpPr>
            <a:spLocks noGrp="1"/>
          </p:cNvSpPr>
          <p:nvPr>
            <p:ph type="body"/>
          </p:nvPr>
        </p:nvSpPr>
        <p:spPr>
          <a:xfrm>
            <a:off x="319248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7"/>
          <p:cNvSpPr>
            <a:spLocks noGrp="1"/>
          </p:cNvSpPr>
          <p:nvPr>
            <p:ph type="body"/>
          </p:nvPr>
        </p:nvSpPr>
        <p:spPr>
          <a:xfrm>
            <a:off x="607320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 name="PlaceHolder 2"/>
          <p:cNvSpPr>
            <a:spLocks noGrp="1"/>
          </p:cNvSpPr>
          <p:nvPr>
            <p:ph type="body"/>
          </p:nvPr>
        </p:nvSpPr>
        <p:spPr>
          <a:xfrm>
            <a:off x="311760" y="1152360"/>
            <a:ext cx="852012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10"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4"/>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02729"/>
        </a:solidFill>
      </p:bgPr>
    </p:bg>
    <p:spTree>
      <p:nvGrpSpPr>
        <p:cNvPr id="1" name=""/>
        <p:cNvGrpSpPr/>
        <p:nvPr/>
      </p:nvGrpSpPr>
      <p:grpSpPr>
        <a:xfrm>
          <a:off x="0" y="0"/>
          <a:ext cx="0" cy="0"/>
          <a:chOff x="0" y="0"/>
          <a:chExt cx="0" cy="0"/>
        </a:xfrm>
      </p:grpSpPr>
      <p:sp>
        <p:nvSpPr>
          <p:cNvPr id="0" name="CustomShape 1"/>
          <p:cNvSpPr/>
          <p:nvPr/>
        </p:nvSpPr>
        <p:spPr>
          <a:xfrm>
            <a:off x="0" y="2998080"/>
            <a:ext cx="9143640" cy="360"/>
          </a:xfrm>
          <a:custGeom>
            <a:avLst/>
            <a:gdLst/>
            <a:ahLst/>
            <a:rect l="l" t="t" r="r" b="b"/>
            <a:pathLst>
              <a:path w="21600" h="21600">
                <a:moveTo>
                  <a:pt x="0" y="0"/>
                </a:moveTo>
                <a:lnTo>
                  <a:pt x="21600" y="21600"/>
                </a:lnTo>
              </a:path>
            </a:pathLst>
          </a:custGeom>
          <a:noFill/>
          <a:ln w="19080">
            <a:solidFill>
              <a:schemeClr val="lt2"/>
            </a:solidFill>
            <a:round/>
          </a:ln>
        </p:spPr>
        <p:style>
          <a:lnRef idx="0"/>
          <a:fillRef idx="0"/>
          <a:effectRef idx="0"/>
          <a:fontRef idx="minor"/>
        </p:style>
      </p:sp>
      <p:sp>
        <p:nvSpPr>
          <p:cNvPr id="1" name="PlaceHolder 2"/>
          <p:cNvSpPr>
            <a:spLocks noGrp="1"/>
          </p:cNvSpPr>
          <p:nvPr>
            <p:ph type="title"/>
          </p:nvPr>
        </p:nvSpPr>
        <p:spPr>
          <a:xfrm>
            <a:off x="510480" y="1257480"/>
            <a:ext cx="8122680" cy="1588320"/>
          </a:xfrm>
          <a:prstGeom prst="rect">
            <a:avLst/>
          </a:prstGeom>
        </p:spPr>
        <p:txBody>
          <a:bodyPr tIns="91440" bIns="91440" anchor="b">
            <a:noAutofit/>
          </a:bodyPr>
          <a:p>
            <a:pPr algn="ctr"/>
            <a:r>
              <a:rPr b="0" lang="en-US" sz="4800" spc="-1" strike="noStrike">
                <a:solidFill>
                  <a:srgbClr val="000000"/>
                </a:solidFill>
                <a:latin typeface="Arial"/>
              </a:rPr>
              <a:t>Click to edit the title text format</a:t>
            </a:r>
            <a:endParaRPr b="0" lang="en-US" sz="4800" spc="-1" strike="noStrike">
              <a:solidFill>
                <a:srgbClr val="000000"/>
              </a:solidFill>
              <a:latin typeface="Arial"/>
            </a:endParaRPr>
          </a:p>
        </p:txBody>
      </p:sp>
      <p:sp>
        <p:nvSpPr>
          <p:cNvPr id="2" name="PlaceHolder 3"/>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47B9BBD0-86BC-4BED-B7EA-CFB12F2115B4}" type="slidenum">
              <a:rPr b="0" lang="en" sz="1000" spc="-1" strike="noStrike">
                <a:solidFill>
                  <a:srgbClr val="ffffff"/>
                </a:solidFill>
                <a:latin typeface="Proxima Nova"/>
                <a:ea typeface="Proxima Nova"/>
              </a:rPr>
              <a:t>&lt;number&gt;</a:t>
            </a:fld>
            <a:endParaRPr b="0" lang="en-US" sz="1000" spc="-1" strike="noStrike">
              <a:latin typeface="Times New Roman"/>
            </a:endParaRPr>
          </a:p>
        </p:txBody>
      </p:sp>
      <p:sp>
        <p:nvSpPr>
          <p:cNvPr id="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0" y="5045760"/>
            <a:ext cx="9143640" cy="97560"/>
          </a:xfrm>
          <a:prstGeom prst="rect">
            <a:avLst/>
          </a:prstGeom>
          <a:solidFill>
            <a:schemeClr val="lt2"/>
          </a:solidFill>
          <a:ln>
            <a:noFill/>
          </a:ln>
        </p:spPr>
        <p:style>
          <a:lnRef idx="0"/>
          <a:fillRef idx="0"/>
          <a:effectRef idx="0"/>
          <a:fontRef idx="minor"/>
        </p:style>
      </p:sp>
      <p:sp>
        <p:nvSpPr>
          <p:cNvPr id="41" name="PlaceHolder 2"/>
          <p:cNvSpPr>
            <a:spLocks noGrp="1"/>
          </p:cNvSpPr>
          <p:nvPr>
            <p:ph type="title"/>
          </p:nvPr>
        </p:nvSpPr>
        <p:spPr>
          <a:xfrm>
            <a:off x="311760" y="444960"/>
            <a:ext cx="8520120" cy="572400"/>
          </a:xfrm>
          <a:prstGeom prst="rect">
            <a:avLst/>
          </a:prstGeom>
        </p:spPr>
        <p:txBody>
          <a:bodyPr tIns="91440" bIns="91440">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42" name="PlaceHolder 3"/>
          <p:cNvSpPr>
            <a:spLocks noGrp="1"/>
          </p:cNvSpPr>
          <p:nvPr>
            <p:ph type="body"/>
          </p:nvPr>
        </p:nvSpPr>
        <p:spPr>
          <a:xfrm>
            <a:off x="311760" y="1152360"/>
            <a:ext cx="8520120" cy="341604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3" name="PlaceHolder 4"/>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F4AB347D-8588-4891-8225-46B8B93180C3}" type="slidenum">
              <a:rPr b="0" lang="en" sz="1000" spc="-1" strike="noStrike">
                <a:solidFill>
                  <a:srgbClr val="202729"/>
                </a:solidFill>
                <a:latin typeface="Proxima Nova"/>
                <a:ea typeface="Proxima Nova"/>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hyperlink" Target="https://en.wikipedia.org/wiki/Disability_rights_movement" TargetMode="External"/><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TextShape 1"/>
          <p:cNvSpPr txBox="1"/>
          <p:nvPr/>
        </p:nvSpPr>
        <p:spPr>
          <a:xfrm>
            <a:off x="510480" y="557280"/>
            <a:ext cx="8122680" cy="2288160"/>
          </a:xfrm>
          <a:prstGeom prst="rect">
            <a:avLst/>
          </a:prstGeom>
          <a:noFill/>
          <a:ln>
            <a:noFill/>
          </a:ln>
        </p:spPr>
        <p:txBody>
          <a:bodyPr tIns="91440" bIns="91440" anchor="b">
            <a:noAutofit/>
          </a:bodyPr>
          <a:p>
            <a:pPr>
              <a:lnSpc>
                <a:spcPct val="100000"/>
              </a:lnSpc>
            </a:pPr>
            <a:r>
              <a:rPr b="0" lang="en" sz="4800" spc="-1" strike="noStrike">
                <a:solidFill>
                  <a:srgbClr val="ffffff"/>
                </a:solidFill>
                <a:latin typeface="Proxima Nova"/>
                <a:ea typeface="Proxima Nova"/>
              </a:rPr>
              <a:t>Corona virus and its social impacts</a:t>
            </a:r>
            <a:endParaRPr b="0" lang="en-U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98" name="Google Shape;115;p22" descr=""/>
          <p:cNvPicPr/>
          <p:nvPr/>
        </p:nvPicPr>
        <p:blipFill>
          <a:blip r:embed="rId1"/>
          <a:stretch/>
        </p:blipFill>
        <p:spPr>
          <a:xfrm>
            <a:off x="311760" y="863640"/>
            <a:ext cx="5148360" cy="3416040"/>
          </a:xfrm>
          <a:prstGeom prst="rect">
            <a:avLst/>
          </a:prstGeom>
          <a:ln>
            <a:noFill/>
          </a:ln>
        </p:spPr>
      </p:pic>
      <p:pic>
        <p:nvPicPr>
          <p:cNvPr id="99" name="Google Shape;116;p22" descr=""/>
          <p:cNvPicPr/>
          <p:nvPr/>
        </p:nvPicPr>
        <p:blipFill>
          <a:blip r:embed="rId2"/>
          <a:stretch/>
        </p:blipFill>
        <p:spPr>
          <a:xfrm>
            <a:off x="5514120" y="778680"/>
            <a:ext cx="3022200" cy="35859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 sz="2800" spc="-1" strike="noStrike">
                <a:solidFill>
                  <a:srgbClr val="202729"/>
                </a:solidFill>
                <a:latin typeface="Proxima Nova"/>
                <a:ea typeface="Proxima Nova"/>
              </a:rPr>
              <a:t>Religious impact</a:t>
            </a:r>
            <a:r>
              <a:rPr b="0" lang="en" sz="2800" spc="-1" strike="noStrike">
                <a:solidFill>
                  <a:srgbClr val="202729"/>
                </a:solidFill>
                <a:latin typeface="Proxima Nova"/>
                <a:ea typeface="Proxima Nova"/>
              </a:rPr>
              <a:t>	</a:t>
            </a:r>
            <a:endParaRPr b="0" lang="en-US" sz="2800" spc="-1" strike="noStrike">
              <a:solidFill>
                <a:srgbClr val="000000"/>
              </a:solidFill>
              <a:latin typeface="Arial"/>
            </a:endParaRPr>
          </a:p>
        </p:txBody>
      </p:sp>
      <p:sp>
        <p:nvSpPr>
          <p:cNvPr id="101" name="TextShape 2"/>
          <p:cNvSpPr txBox="1"/>
          <p:nvPr/>
        </p:nvSpPr>
        <p:spPr>
          <a:xfrm>
            <a:off x="311760" y="1152360"/>
            <a:ext cx="8520120" cy="3416040"/>
          </a:xfrm>
          <a:prstGeom prst="rect">
            <a:avLst/>
          </a:prstGeom>
          <a:noFill/>
          <a:ln>
            <a:noFill/>
          </a:ln>
        </p:spPr>
        <p:txBody>
          <a:bodyPr tIns="91440" bIns="91440">
            <a:noAutofit/>
          </a:bodyPr>
          <a:p>
            <a:pPr>
              <a:lnSpc>
                <a:spcPct val="115000"/>
              </a:lnSpc>
            </a:pPr>
            <a:r>
              <a:rPr b="0" lang="en" sz="1800" spc="-1" strike="noStrike">
                <a:solidFill>
                  <a:srgbClr val="000000"/>
                </a:solidFill>
                <a:latin typeface="Proxima Nova"/>
                <a:ea typeface="Proxima Nova"/>
              </a:rPr>
              <a:t>The pandemic has affected religion in a lot of ways. From the cancellation of worshiping events, to the closure of the Sunday Church Schools as well as the cancellation of </a:t>
            </a:r>
            <a:r>
              <a:rPr b="0" lang="en" sz="1800" spc="-1" strike="noStrike">
                <a:solidFill>
                  <a:srgbClr val="000000"/>
                </a:solidFill>
                <a:highlight>
                  <a:srgbClr val="ffffff"/>
                </a:highlight>
                <a:latin typeface="Proxima Nova"/>
                <a:ea typeface="Proxima Nova"/>
              </a:rPr>
              <a:t>pilgrimages. Like schools, mosques, churches, synagogues and temples were closed for public use, so the spread of the virus can be stopped. </a:t>
            </a:r>
            <a:endParaRPr b="0" lang="en-US" sz="1800" spc="-1" strike="noStrike">
              <a:solidFill>
                <a:srgbClr val="000000"/>
              </a:solidFill>
              <a:latin typeface="Arial"/>
            </a:endParaRPr>
          </a:p>
          <a:p>
            <a:pPr>
              <a:lnSpc>
                <a:spcPct val="115000"/>
              </a:lnSpc>
              <a:spcBef>
                <a:spcPts val="1599"/>
              </a:spcBef>
              <a:spcAft>
                <a:spcPts val="1599"/>
              </a:spcAft>
            </a:pPr>
            <a:r>
              <a:rPr b="0" lang="en" sz="1800" spc="-1" strike="noStrike">
                <a:solidFill>
                  <a:srgbClr val="000000"/>
                </a:solidFill>
                <a:highlight>
                  <a:srgbClr val="ffffff"/>
                </a:highlight>
                <a:latin typeface="Proxima Nova"/>
                <a:ea typeface="Proxima Nova"/>
              </a:rPr>
              <a:t>Relief wings of religious organisations have dispatched medical supplies and other aid to affected areas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Google Shape;127;p24" descr=""/>
          <p:cNvPicPr/>
          <p:nvPr/>
        </p:nvPicPr>
        <p:blipFill>
          <a:blip r:embed="rId1"/>
          <a:stretch/>
        </p:blipFill>
        <p:spPr>
          <a:xfrm>
            <a:off x="28080" y="1090800"/>
            <a:ext cx="4759560" cy="3110760"/>
          </a:xfrm>
          <a:prstGeom prst="rect">
            <a:avLst/>
          </a:prstGeom>
          <a:ln>
            <a:noFill/>
          </a:ln>
        </p:spPr>
      </p:pic>
      <p:pic>
        <p:nvPicPr>
          <p:cNvPr id="103" name="Google Shape;128;p24" descr=""/>
          <p:cNvPicPr/>
          <p:nvPr/>
        </p:nvPicPr>
        <p:blipFill>
          <a:blip r:embed="rId2"/>
          <a:stretch/>
        </p:blipFill>
        <p:spPr>
          <a:xfrm>
            <a:off x="4647240" y="1090800"/>
            <a:ext cx="4577040" cy="31107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 sz="2800" spc="-1" strike="noStrike">
                <a:solidFill>
                  <a:srgbClr val="202729"/>
                </a:solidFill>
                <a:latin typeface="Proxima Nova"/>
                <a:ea typeface="Proxima Nova"/>
              </a:rPr>
              <a:t>Psychological effect</a:t>
            </a:r>
            <a:endParaRPr b="0" lang="en-US" sz="2800" spc="-1" strike="noStrike">
              <a:solidFill>
                <a:srgbClr val="000000"/>
              </a:solidFill>
              <a:latin typeface="Arial"/>
            </a:endParaRPr>
          </a:p>
        </p:txBody>
      </p:sp>
      <p:sp>
        <p:nvSpPr>
          <p:cNvPr id="105" name="TextShape 2"/>
          <p:cNvSpPr txBox="1"/>
          <p:nvPr/>
        </p:nvSpPr>
        <p:spPr>
          <a:xfrm>
            <a:off x="311760" y="1152360"/>
            <a:ext cx="8520120" cy="3416040"/>
          </a:xfrm>
          <a:prstGeom prst="rect">
            <a:avLst/>
          </a:prstGeom>
          <a:noFill/>
          <a:ln>
            <a:noFill/>
          </a:ln>
        </p:spPr>
        <p:txBody>
          <a:bodyPr tIns="91440" bIns="91440">
            <a:noAutofit/>
          </a:bodyPr>
          <a:p>
            <a:pPr>
              <a:lnSpc>
                <a:spcPct val="115000"/>
              </a:lnSpc>
            </a:pPr>
            <a:r>
              <a:rPr b="0" lang="en" sz="1800" spc="-1" strike="noStrike">
                <a:solidFill>
                  <a:srgbClr val="616161"/>
                </a:solidFill>
                <a:latin typeface="Proxima Nova"/>
                <a:ea typeface="Proxima Nova"/>
              </a:rPr>
              <a:t>Because of the virus, people’s mental health deteriorated. Fear of getting sick, unemployed, and the fact the you could not leave your home for extended period of time brought crippling fear to some. People started fearing their own animals, because it was rumored that animals could spread the virus further. </a:t>
            </a:r>
            <a:endParaRPr b="0" lang="en-US" sz="1800" spc="-1" strike="noStrike">
              <a:solidFill>
                <a:srgbClr val="000000"/>
              </a:solidFill>
              <a:latin typeface="Arial"/>
            </a:endParaRPr>
          </a:p>
          <a:p>
            <a:pPr>
              <a:lnSpc>
                <a:spcPct val="115000"/>
              </a:lnSpc>
              <a:spcBef>
                <a:spcPts val="1599"/>
              </a:spcBef>
              <a:spcAft>
                <a:spcPts val="1599"/>
              </a:spcAft>
            </a:pPr>
            <a:r>
              <a:rPr b="0" lang="en" sz="1800" spc="-1" strike="noStrike">
                <a:solidFill>
                  <a:srgbClr val="616161"/>
                </a:solidFill>
                <a:latin typeface="Proxima Nova"/>
                <a:ea typeface="Proxima Nova"/>
              </a:rPr>
              <a:t>That’s why experts fear that there will be a rise in suicide cases in the near future, although there is no empirical evidence.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Google Shape;139;p26" descr=""/>
          <p:cNvPicPr/>
          <p:nvPr/>
        </p:nvPicPr>
        <p:blipFill>
          <a:blip r:embed="rId1"/>
          <a:stretch/>
        </p:blipFill>
        <p:spPr>
          <a:xfrm>
            <a:off x="185040" y="200520"/>
            <a:ext cx="2790360" cy="1638000"/>
          </a:xfrm>
          <a:prstGeom prst="rect">
            <a:avLst/>
          </a:prstGeom>
          <a:ln>
            <a:noFill/>
          </a:ln>
        </p:spPr>
      </p:pic>
      <p:pic>
        <p:nvPicPr>
          <p:cNvPr id="107" name="Google Shape;140;p26" descr=""/>
          <p:cNvPicPr/>
          <p:nvPr/>
        </p:nvPicPr>
        <p:blipFill>
          <a:blip r:embed="rId2"/>
          <a:stretch/>
        </p:blipFill>
        <p:spPr>
          <a:xfrm>
            <a:off x="185040" y="2133000"/>
            <a:ext cx="4660560" cy="2671920"/>
          </a:xfrm>
          <a:prstGeom prst="rect">
            <a:avLst/>
          </a:prstGeom>
          <a:ln>
            <a:noFill/>
          </a:ln>
        </p:spPr>
      </p:pic>
      <p:pic>
        <p:nvPicPr>
          <p:cNvPr id="108" name="Google Shape;141;p26" descr=""/>
          <p:cNvPicPr/>
          <p:nvPr/>
        </p:nvPicPr>
        <p:blipFill>
          <a:blip r:embed="rId3"/>
          <a:stretch/>
        </p:blipFill>
        <p:spPr>
          <a:xfrm>
            <a:off x="5019480" y="152280"/>
            <a:ext cx="3107880" cy="46526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 sz="2800" spc="-1" strike="noStrike">
                <a:solidFill>
                  <a:srgbClr val="202729"/>
                </a:solidFill>
                <a:latin typeface="Proxima Nova"/>
                <a:ea typeface="Proxima Nova"/>
              </a:rPr>
              <a:t>Domestic violence</a:t>
            </a:r>
            <a:endParaRPr b="0" lang="en-US" sz="2800" spc="-1" strike="noStrike">
              <a:solidFill>
                <a:srgbClr val="000000"/>
              </a:solidFill>
              <a:latin typeface="Arial"/>
            </a:endParaRPr>
          </a:p>
        </p:txBody>
      </p:sp>
      <p:sp>
        <p:nvSpPr>
          <p:cNvPr id="110" name="TextShape 2"/>
          <p:cNvSpPr txBox="1"/>
          <p:nvPr/>
        </p:nvSpPr>
        <p:spPr>
          <a:xfrm>
            <a:off x="311760" y="1152360"/>
            <a:ext cx="8520120" cy="3416040"/>
          </a:xfrm>
          <a:prstGeom prst="rect">
            <a:avLst/>
          </a:prstGeom>
          <a:noFill/>
          <a:ln>
            <a:noFill/>
          </a:ln>
        </p:spPr>
        <p:txBody>
          <a:bodyPr tIns="91440" bIns="91440">
            <a:noAutofit/>
          </a:bodyPr>
          <a:p>
            <a:pPr>
              <a:lnSpc>
                <a:spcPct val="115000"/>
              </a:lnSpc>
            </a:pPr>
            <a:r>
              <a:rPr b="0" lang="en" sz="1800" spc="-1" strike="noStrike">
                <a:solidFill>
                  <a:srgbClr val="616161"/>
                </a:solidFill>
                <a:latin typeface="Proxima Nova"/>
                <a:ea typeface="Proxima Nova"/>
              </a:rPr>
              <a:t>Unfortunately, may countries report rise of domestic violence and intimate partner violence. That can be explained by the lockdowns, or the stress that is brought by working from home, financial stress and uncertainty.</a:t>
            </a:r>
            <a:endParaRPr b="0" lang="en-US" sz="1800" spc="-1" strike="noStrike">
              <a:solidFill>
                <a:srgbClr val="000000"/>
              </a:solidFill>
              <a:latin typeface="Arial"/>
            </a:endParaRPr>
          </a:p>
          <a:p>
            <a:pPr>
              <a:lnSpc>
                <a:spcPct val="115000"/>
              </a:lnSpc>
              <a:spcBef>
                <a:spcPts val="1599"/>
              </a:spcBef>
            </a:pPr>
            <a:endParaRPr b="0" lang="en-US" sz="1800" spc="-1" strike="noStrike">
              <a:solidFill>
                <a:srgbClr val="000000"/>
              </a:solidFill>
              <a:latin typeface="Arial"/>
            </a:endParaRPr>
          </a:p>
          <a:p>
            <a:pPr>
              <a:lnSpc>
                <a:spcPct val="115000"/>
              </a:lnSpc>
              <a:spcBef>
                <a:spcPts val="1599"/>
              </a:spcBef>
              <a:spcAft>
                <a:spcPts val="1599"/>
              </a:spcAft>
            </a:pPr>
            <a:r>
              <a:rPr b="0" lang="en" sz="1800" spc="-1" strike="noStrike">
                <a:solidFill>
                  <a:srgbClr val="616161"/>
                </a:solidFill>
                <a:latin typeface="Proxima Nova"/>
                <a:ea typeface="Proxima Nova"/>
              </a:rPr>
              <a:t>Abusers now can actually control even larger part of their victims’ life.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Google Shape;152;p28" descr=""/>
          <p:cNvPicPr/>
          <p:nvPr/>
        </p:nvPicPr>
        <p:blipFill>
          <a:blip r:embed="rId1"/>
          <a:stretch/>
        </p:blipFill>
        <p:spPr>
          <a:xfrm>
            <a:off x="914400" y="376200"/>
            <a:ext cx="7314840" cy="43905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 sz="2800" spc="-1" strike="noStrike">
                <a:solidFill>
                  <a:srgbClr val="202729"/>
                </a:solidFill>
                <a:latin typeface="Proxima Nova"/>
                <a:ea typeface="Proxima Nova"/>
              </a:rPr>
              <a:t>Thank you for your time! Stay safe!</a:t>
            </a:r>
            <a:endParaRPr b="0" lang="en-US" sz="2800" spc="-1" strike="noStrike">
              <a:solidFill>
                <a:srgbClr val="000000"/>
              </a:solidFill>
              <a:latin typeface="Arial"/>
            </a:endParaRPr>
          </a:p>
        </p:txBody>
      </p:sp>
      <p:sp>
        <p:nvSpPr>
          <p:cNvPr id="113" name="TextShape 2"/>
          <p:cNvSpPr txBox="1"/>
          <p:nvPr/>
        </p:nvSpPr>
        <p:spPr>
          <a:xfrm>
            <a:off x="311760" y="1152360"/>
            <a:ext cx="8520120" cy="3416040"/>
          </a:xfrm>
          <a:prstGeom prst="rect">
            <a:avLst/>
          </a:prstGeom>
          <a:noFill/>
          <a:ln>
            <a:noFill/>
          </a:ln>
        </p:spPr>
        <p:txBody>
          <a:bodyPr tIns="91440" bIns="91440">
            <a:noAutofit/>
          </a:bodyPr>
          <a:p>
            <a:pPr>
              <a:lnSpc>
                <a:spcPct val="115000"/>
              </a:lnSpc>
              <a:spcAft>
                <a:spcPts val="1599"/>
              </a:spcAft>
            </a:pPr>
            <a:r>
              <a:rPr b="1" lang="en" sz="2800" spc="-1" strike="noStrike">
                <a:solidFill>
                  <a:srgbClr val="616161"/>
                </a:solidFill>
                <a:latin typeface="Proxima Nova"/>
                <a:ea typeface="Proxima Nova"/>
              </a:rPr>
              <a:t>Made by Stefan Stefanov.</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 sz="2800" spc="-1" strike="noStrike">
                <a:solidFill>
                  <a:srgbClr val="202729"/>
                </a:solidFill>
                <a:latin typeface="Proxima Nova"/>
                <a:ea typeface="Proxima Nova"/>
              </a:rPr>
              <a:t>Corona virus origins</a:t>
            </a:r>
            <a:endParaRPr b="0" lang="en-US" sz="2800" spc="-1" strike="noStrike">
              <a:solidFill>
                <a:srgbClr val="000000"/>
              </a:solidFill>
              <a:latin typeface="Arial"/>
            </a:endParaRPr>
          </a:p>
        </p:txBody>
      </p:sp>
      <p:sp>
        <p:nvSpPr>
          <p:cNvPr id="82" name="TextShape 2"/>
          <p:cNvSpPr txBox="1"/>
          <p:nvPr/>
        </p:nvSpPr>
        <p:spPr>
          <a:xfrm>
            <a:off x="311760" y="1152360"/>
            <a:ext cx="8520120" cy="3416040"/>
          </a:xfrm>
          <a:prstGeom prst="rect">
            <a:avLst/>
          </a:prstGeom>
          <a:noFill/>
          <a:ln>
            <a:noFill/>
          </a:ln>
        </p:spPr>
        <p:txBody>
          <a:bodyPr tIns="91440" bIns="91440">
            <a:noAutofit/>
          </a:bodyPr>
          <a:p>
            <a:pPr>
              <a:lnSpc>
                <a:spcPct val="115000"/>
              </a:lnSpc>
            </a:pPr>
            <a:r>
              <a:rPr b="0" lang="en" sz="1800" spc="-1" strike="noStrike">
                <a:solidFill>
                  <a:srgbClr val="333333"/>
                </a:solidFill>
                <a:highlight>
                  <a:srgbClr val="ffffff"/>
                </a:highlight>
                <a:latin typeface="Proxima Nova"/>
                <a:ea typeface="Proxima Nova"/>
              </a:rPr>
              <a:t>Unless you live under a rock, you have heard at least something about the virus, that brought the world to its knees - The Corona virus.</a:t>
            </a:r>
            <a:endParaRPr b="0" lang="en-US" sz="1800" spc="-1" strike="noStrike">
              <a:solidFill>
                <a:srgbClr val="000000"/>
              </a:solidFill>
              <a:latin typeface="Arial"/>
            </a:endParaRPr>
          </a:p>
          <a:p>
            <a:pPr>
              <a:lnSpc>
                <a:spcPct val="115000"/>
              </a:lnSpc>
              <a:spcBef>
                <a:spcPts val="1599"/>
              </a:spcBef>
            </a:pPr>
            <a:endParaRPr b="0" lang="en-US" sz="1800" spc="-1" strike="noStrike">
              <a:solidFill>
                <a:srgbClr val="000000"/>
              </a:solidFill>
              <a:latin typeface="Arial"/>
            </a:endParaRPr>
          </a:p>
          <a:p>
            <a:pPr>
              <a:lnSpc>
                <a:spcPct val="115000"/>
              </a:lnSpc>
              <a:spcBef>
                <a:spcPts val="1599"/>
              </a:spcBef>
              <a:spcAft>
                <a:spcPts val="1599"/>
              </a:spcAft>
            </a:pPr>
            <a:r>
              <a:rPr b="0" lang="en" sz="1800" spc="-1" strike="noStrike">
                <a:solidFill>
                  <a:srgbClr val="333333"/>
                </a:solidFill>
                <a:highlight>
                  <a:srgbClr val="ffffff"/>
                </a:highlight>
                <a:latin typeface="Proxima Nova"/>
                <a:ea typeface="Proxima Nova"/>
              </a:rPr>
              <a:t>SARS-CoV-2 is a novel coronavirus that emerged in the city of Wuhan in Hubei Province, China in 2019. It is a member of the coronavirus family which includes other coronaviruses that have circulated in human populations for a long time and produce mild respiratory infections like the common cold.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 sz="2800" spc="-1" strike="noStrike">
                <a:solidFill>
                  <a:srgbClr val="202729"/>
                </a:solidFill>
                <a:latin typeface="Proxima Nova"/>
                <a:ea typeface="Proxima Nova"/>
              </a:rPr>
              <a:t>Fun fact: A lot of the corona viruses actually originate from bats</a:t>
            </a:r>
            <a:endParaRPr b="0" lang="en-US" sz="2800" spc="-1" strike="noStrike">
              <a:solidFill>
                <a:srgbClr val="000000"/>
              </a:solidFill>
              <a:latin typeface="Arial"/>
            </a:endParaRPr>
          </a:p>
        </p:txBody>
      </p:sp>
      <p:pic>
        <p:nvPicPr>
          <p:cNvPr id="84" name="Google Shape;71;p15" descr=""/>
          <p:cNvPicPr/>
          <p:nvPr/>
        </p:nvPicPr>
        <p:blipFill>
          <a:blip r:embed="rId1"/>
          <a:stretch/>
        </p:blipFill>
        <p:spPr>
          <a:xfrm>
            <a:off x="311760" y="1895040"/>
            <a:ext cx="4662000" cy="2882160"/>
          </a:xfrm>
          <a:prstGeom prst="rect">
            <a:avLst/>
          </a:prstGeom>
          <a:ln>
            <a:noFill/>
          </a:ln>
        </p:spPr>
      </p:pic>
      <p:pic>
        <p:nvPicPr>
          <p:cNvPr id="85" name="Google Shape;72;p15" descr=""/>
          <p:cNvPicPr/>
          <p:nvPr/>
        </p:nvPicPr>
        <p:blipFill>
          <a:blip r:embed="rId2"/>
          <a:stretch/>
        </p:blipFill>
        <p:spPr>
          <a:xfrm>
            <a:off x="4974120" y="1232640"/>
            <a:ext cx="3619080" cy="36190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 sz="2800" spc="-1" strike="noStrike">
                <a:solidFill>
                  <a:srgbClr val="202729"/>
                </a:solidFill>
                <a:latin typeface="Proxima Nova"/>
                <a:ea typeface="Proxima Nova"/>
              </a:rPr>
              <a:t>Social impacts</a:t>
            </a:r>
            <a:endParaRPr b="0" lang="en-US" sz="2800" spc="-1" strike="noStrike">
              <a:solidFill>
                <a:srgbClr val="000000"/>
              </a:solidFill>
              <a:latin typeface="Arial"/>
            </a:endParaRPr>
          </a:p>
        </p:txBody>
      </p:sp>
      <p:sp>
        <p:nvSpPr>
          <p:cNvPr id="87" name="TextShape 2"/>
          <p:cNvSpPr txBox="1"/>
          <p:nvPr/>
        </p:nvSpPr>
        <p:spPr>
          <a:xfrm>
            <a:off x="311760" y="1152360"/>
            <a:ext cx="8520120" cy="3416040"/>
          </a:xfrm>
          <a:prstGeom prst="rect">
            <a:avLst/>
          </a:prstGeom>
          <a:noFill/>
          <a:ln>
            <a:noFill/>
          </a:ln>
        </p:spPr>
        <p:txBody>
          <a:bodyPr tIns="91440" bIns="91440">
            <a:noAutofit/>
          </a:bodyPr>
          <a:p>
            <a:pPr>
              <a:lnSpc>
                <a:spcPct val="115000"/>
              </a:lnSpc>
              <a:spcAft>
                <a:spcPts val="1599"/>
              </a:spcAft>
            </a:pPr>
            <a:r>
              <a:rPr b="0" lang="en" sz="1800" spc="-1" strike="noStrike">
                <a:solidFill>
                  <a:srgbClr val="616161"/>
                </a:solidFill>
                <a:latin typeface="Proxima Nova"/>
                <a:ea typeface="Proxima Nova"/>
              </a:rPr>
              <a:t>The corona virus is really dangerous, but in this presentations we will focus on its impacts in the people’s social life. We will talk about the psychological, educational, religious impact and the damage that it has brought to work.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 sz="2800" spc="-1" strike="noStrike">
                <a:solidFill>
                  <a:srgbClr val="202729"/>
                </a:solidFill>
                <a:latin typeface="Proxima Nova"/>
                <a:ea typeface="Proxima Nova"/>
              </a:rPr>
              <a:t>Educational impact</a:t>
            </a:r>
            <a:endParaRPr b="0" lang="en-US" sz="2800" spc="-1" strike="noStrike">
              <a:solidFill>
                <a:srgbClr val="000000"/>
              </a:solidFill>
              <a:latin typeface="Arial"/>
            </a:endParaRPr>
          </a:p>
        </p:txBody>
      </p:sp>
      <p:sp>
        <p:nvSpPr>
          <p:cNvPr id="89" name="TextShape 2"/>
          <p:cNvSpPr txBox="1"/>
          <p:nvPr/>
        </p:nvSpPr>
        <p:spPr>
          <a:xfrm>
            <a:off x="311760" y="1152360"/>
            <a:ext cx="8520120" cy="3416040"/>
          </a:xfrm>
          <a:prstGeom prst="rect">
            <a:avLst/>
          </a:prstGeom>
          <a:noFill/>
          <a:ln>
            <a:noFill/>
          </a:ln>
        </p:spPr>
        <p:txBody>
          <a:bodyPr tIns="91440" bIns="91440">
            <a:noAutofit/>
          </a:bodyPr>
          <a:p>
            <a:pPr>
              <a:lnSpc>
                <a:spcPct val="115000"/>
              </a:lnSpc>
            </a:pPr>
            <a:r>
              <a:rPr b="0" lang="en" sz="1800" spc="-1" strike="noStrike">
                <a:solidFill>
                  <a:srgbClr val="202122"/>
                </a:solidFill>
                <a:highlight>
                  <a:srgbClr val="ffffff"/>
                </a:highlight>
                <a:latin typeface="Proxima Nova"/>
                <a:ea typeface="Proxima Nova"/>
              </a:rPr>
              <a:t>The COVID-19 pandemic has affected educational systems worldwide, leading to the near-total closures of schools, universities and colleges.</a:t>
            </a:r>
            <a:endParaRPr b="0" lang="en-US" sz="1800" spc="-1" strike="noStrike">
              <a:solidFill>
                <a:srgbClr val="000000"/>
              </a:solidFill>
              <a:latin typeface="Arial"/>
            </a:endParaRPr>
          </a:p>
          <a:p>
            <a:pPr>
              <a:lnSpc>
                <a:spcPct val="115000"/>
              </a:lnSpc>
              <a:spcBef>
                <a:spcPts val="1599"/>
              </a:spcBef>
              <a:spcAft>
                <a:spcPts val="1599"/>
              </a:spcAft>
            </a:pPr>
            <a:r>
              <a:rPr b="0" lang="en" sz="1800" spc="-1" strike="noStrike">
                <a:solidFill>
                  <a:srgbClr val="202122"/>
                </a:solidFill>
                <a:highlight>
                  <a:srgbClr val="ffffff"/>
                </a:highlight>
                <a:latin typeface="Proxima Nova"/>
                <a:ea typeface="Proxima Nova"/>
              </a:rPr>
              <a:t>Most countries around the world have temporarily closed educational institutions in an attempt to contain the spread of COVID-19. As of 7 June 2020, approximately 1.725 billion learners are currently affected due to school closures in response to the pandemic.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 sz="2800" spc="-1" strike="noStrike">
                <a:solidFill>
                  <a:srgbClr val="202729"/>
                </a:solidFill>
                <a:latin typeface="Proxima Nova"/>
                <a:ea typeface="Proxima Nova"/>
              </a:rPr>
              <a:t>School closed due to the COVID-19 pandemic</a:t>
            </a:r>
            <a:endParaRPr b="0" lang="en-US" sz="2800" spc="-1" strike="noStrike">
              <a:solidFill>
                <a:srgbClr val="000000"/>
              </a:solidFill>
              <a:latin typeface="Arial"/>
            </a:endParaRPr>
          </a:p>
        </p:txBody>
      </p:sp>
      <p:pic>
        <p:nvPicPr>
          <p:cNvPr id="91" name="Google Shape;90;p18" descr=""/>
          <p:cNvPicPr/>
          <p:nvPr/>
        </p:nvPicPr>
        <p:blipFill>
          <a:blip r:embed="rId1"/>
          <a:stretch/>
        </p:blipFill>
        <p:spPr>
          <a:xfrm>
            <a:off x="1885680" y="1152360"/>
            <a:ext cx="5372280" cy="35816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311760" y="261000"/>
            <a:ext cx="8520120" cy="4307400"/>
          </a:xfrm>
          <a:prstGeom prst="rect">
            <a:avLst/>
          </a:prstGeom>
          <a:noFill/>
          <a:ln>
            <a:noFill/>
          </a:ln>
        </p:spPr>
        <p:txBody>
          <a:bodyPr tIns="91440" bIns="91440">
            <a:noAutofit/>
          </a:bodyPr>
          <a:p>
            <a:pPr>
              <a:lnSpc>
                <a:spcPct val="115000"/>
              </a:lnSpc>
              <a:spcAft>
                <a:spcPts val="1599"/>
              </a:spcAft>
            </a:pPr>
            <a:r>
              <a:rPr b="0" lang="en" sz="1800" spc="-1" strike="noStrike">
                <a:solidFill>
                  <a:srgbClr val="202122"/>
                </a:solidFill>
                <a:highlight>
                  <a:srgbClr val="ffffff"/>
                </a:highlight>
                <a:latin typeface="Proxima Nova"/>
                <a:ea typeface="Proxima Nova"/>
              </a:rPr>
              <a:t>School closures in response to the pandemic have shed light on various </a:t>
            </a:r>
            <a:r>
              <a:rPr b="0" lang="en" sz="1800" spc="-1" strike="noStrike">
                <a:solidFill>
                  <a:srgbClr val="202122"/>
                </a:solidFill>
                <a:highlight>
                  <a:srgbClr val="ffffff"/>
                </a:highlight>
                <a:latin typeface="Proxima Nova"/>
                <a:ea typeface="Proxima Nova"/>
              </a:rPr>
              <a:t> social and economical issues, including student debt, digital learning, food insecurity, and homelessness, as well as access to childcare, health care, housing, internet, and disability</a:t>
            </a:r>
            <a:r>
              <a:rPr b="0" lang="en" sz="1800" spc="-1" strike="noStrike" u="sng">
                <a:solidFill>
                  <a:srgbClr val="ff5252"/>
                </a:solidFill>
                <a:highlight>
                  <a:srgbClr val="ffffff"/>
                </a:highlight>
                <a:uFillTx/>
                <a:latin typeface="Proxima Nova"/>
                <a:ea typeface="Proxima Nova"/>
                <a:hlinkClick r:id="rId1"/>
              </a:rPr>
              <a:t> </a:t>
            </a:r>
            <a:r>
              <a:rPr b="0" lang="en" sz="1800" spc="-1" strike="noStrike">
                <a:solidFill>
                  <a:srgbClr val="202122"/>
                </a:solidFill>
                <a:highlight>
                  <a:srgbClr val="ffffff"/>
                </a:highlight>
                <a:latin typeface="Proxima Nova"/>
                <a:ea typeface="Proxima Nova"/>
              </a:rPr>
              <a:t>services.</a:t>
            </a:r>
            <a:r>
              <a:rPr b="0" lang="en" sz="1800" spc="-1" strike="noStrike" baseline="30000">
                <a:solidFill>
                  <a:srgbClr val="202122"/>
                </a:solidFill>
                <a:highlight>
                  <a:srgbClr val="ffffff"/>
                </a:highlight>
                <a:latin typeface="Proxima Nova"/>
                <a:ea typeface="Proxima Nova"/>
              </a:rPr>
              <a:t> </a:t>
            </a:r>
            <a:r>
              <a:rPr b="0" lang="en" sz="1800" spc="-1" strike="noStrike">
                <a:solidFill>
                  <a:srgbClr val="202122"/>
                </a:solidFill>
                <a:highlight>
                  <a:srgbClr val="ffffff"/>
                </a:highlight>
                <a:latin typeface="Proxima Nova"/>
                <a:ea typeface="Proxima Nova"/>
              </a:rPr>
              <a:t>The impact was more severe for disadvantaged children and their families, causing interrupted learning, compromised nutrition, childcare problems, and consequent economic cost to families who could not work</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Google Shape;102;p20" descr=""/>
          <p:cNvPicPr/>
          <p:nvPr/>
        </p:nvPicPr>
        <p:blipFill>
          <a:blip r:embed="rId1"/>
          <a:srcRect l="0" t="0" r="0" b="10057"/>
          <a:stretch/>
        </p:blipFill>
        <p:spPr>
          <a:xfrm>
            <a:off x="311760" y="1434600"/>
            <a:ext cx="3714480" cy="2398680"/>
          </a:xfrm>
          <a:prstGeom prst="rect">
            <a:avLst/>
          </a:prstGeom>
          <a:ln>
            <a:noFill/>
          </a:ln>
        </p:spPr>
      </p:pic>
      <p:pic>
        <p:nvPicPr>
          <p:cNvPr id="94" name="Google Shape;103;p20" descr=""/>
          <p:cNvPicPr/>
          <p:nvPr/>
        </p:nvPicPr>
        <p:blipFill>
          <a:blip r:embed="rId2"/>
          <a:stretch/>
        </p:blipFill>
        <p:spPr>
          <a:xfrm>
            <a:off x="4473360" y="1152360"/>
            <a:ext cx="4358880" cy="29048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 sz="2800" spc="-1" strike="noStrike">
                <a:solidFill>
                  <a:srgbClr val="202729"/>
                </a:solidFill>
                <a:latin typeface="Proxima Nova"/>
                <a:ea typeface="Proxima Nova"/>
              </a:rPr>
              <a:t>Corona virus and inequality</a:t>
            </a:r>
            <a:endParaRPr b="0" lang="en-US" sz="2800" spc="-1" strike="noStrike">
              <a:solidFill>
                <a:srgbClr val="000000"/>
              </a:solidFill>
              <a:latin typeface="Arial"/>
            </a:endParaRPr>
          </a:p>
        </p:txBody>
      </p:sp>
      <p:sp>
        <p:nvSpPr>
          <p:cNvPr id="96" name="TextShape 2"/>
          <p:cNvSpPr txBox="1"/>
          <p:nvPr/>
        </p:nvSpPr>
        <p:spPr>
          <a:xfrm>
            <a:off x="311760" y="1017720"/>
            <a:ext cx="8520120" cy="3416040"/>
          </a:xfrm>
          <a:prstGeom prst="rect">
            <a:avLst/>
          </a:prstGeom>
          <a:noFill/>
          <a:ln>
            <a:noFill/>
          </a:ln>
        </p:spPr>
        <p:txBody>
          <a:bodyPr tIns="91440" bIns="91440">
            <a:noAutofit/>
          </a:bodyPr>
          <a:p>
            <a:pPr>
              <a:lnSpc>
                <a:spcPct val="115000"/>
              </a:lnSpc>
              <a:spcAft>
                <a:spcPts val="1599"/>
              </a:spcAft>
            </a:pPr>
            <a:r>
              <a:rPr b="0" lang="en" sz="1800" spc="-1" strike="noStrike">
                <a:solidFill>
                  <a:srgbClr val="616161"/>
                </a:solidFill>
                <a:latin typeface="Proxima Nova"/>
                <a:ea typeface="Proxima Nova"/>
              </a:rPr>
              <a:t>The poor are more likely to get the Corona virus and die because of it. They lack the funds to actually get medical care. There are theories why more poor people tend to get the virus more. One theory states that poor people live in more crowded places and because of the social contact, they are more likely to meet someone who is infected. A lot of low income workers also lost their jobs due to the virus.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LibreOffice/6.4.4.2$Windows_X86_64 LibreOffice_project/3d775be2011f3886db32dfd395a6a6d1ca2630ff</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2020-06-22T23:20:57Z</dcterms:modified>
  <cp:revision>1</cp:revision>
  <dc:subject/>
  <dc:title/>
</cp:coreProperties>
</file>